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264" r:id="rId2"/>
    <p:sldId id="320" r:id="rId3"/>
    <p:sldId id="323" r:id="rId4"/>
    <p:sldId id="265" r:id="rId5"/>
    <p:sldId id="266" r:id="rId6"/>
    <p:sldId id="267" r:id="rId7"/>
    <p:sldId id="281" r:id="rId8"/>
    <p:sldId id="280" r:id="rId9"/>
    <p:sldId id="321" r:id="rId10"/>
    <p:sldId id="316" r:id="rId11"/>
    <p:sldId id="269" r:id="rId12"/>
    <p:sldId id="276" r:id="rId13"/>
    <p:sldId id="277" r:id="rId14"/>
    <p:sldId id="270" r:id="rId15"/>
    <p:sldId id="275" r:id="rId16"/>
    <p:sldId id="271" r:id="rId17"/>
    <p:sldId id="292" r:id="rId18"/>
    <p:sldId id="307" r:id="rId19"/>
    <p:sldId id="308" r:id="rId20"/>
    <p:sldId id="309" r:id="rId21"/>
    <p:sldId id="295" r:id="rId22"/>
    <p:sldId id="287" r:id="rId23"/>
    <p:sldId id="286" r:id="rId24"/>
    <p:sldId id="285" r:id="rId25"/>
    <p:sldId id="289" r:id="rId26"/>
    <p:sldId id="298" r:id="rId27"/>
    <p:sldId id="299" r:id="rId28"/>
    <p:sldId id="288" r:id="rId29"/>
    <p:sldId id="274" r:id="rId30"/>
    <p:sldId id="278" r:id="rId31"/>
    <p:sldId id="282" r:id="rId32"/>
    <p:sldId id="300" r:id="rId33"/>
    <p:sldId id="304" r:id="rId34"/>
    <p:sldId id="305" r:id="rId35"/>
    <p:sldId id="306" r:id="rId36"/>
    <p:sldId id="303" r:id="rId37"/>
    <p:sldId id="301" r:id="rId38"/>
    <p:sldId id="302" r:id="rId39"/>
    <p:sldId id="297" r:id="rId40"/>
    <p:sldId id="317" r:id="rId41"/>
    <p:sldId id="318" r:id="rId42"/>
    <p:sldId id="319" r:id="rId43"/>
    <p:sldId id="294" r:id="rId44"/>
    <p:sldId id="296" r:id="rId45"/>
    <p:sldId id="313" r:id="rId46"/>
    <p:sldId id="311" r:id="rId47"/>
    <p:sldId id="322" r:id="rId48"/>
    <p:sldId id="268" r:id="rId49"/>
    <p:sldId id="312" r:id="rId50"/>
    <p:sldId id="310" r:id="rId51"/>
    <p:sldId id="314" r:id="rId52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101" d="100"/>
          <a:sy n="101" d="100"/>
        </p:scale>
        <p:origin x="18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26</a:t>
            </a:r>
            <a:endParaRPr lang="fr-FR" altLang="fr-FR" dirty="0" smtClean="0"/>
          </a:p>
          <a:p>
            <a:pPr eaLnBrk="1" hangingPunct="1"/>
            <a:r>
              <a:rPr lang="fr-FR" altLang="fr-FR" dirty="0" err="1" smtClean="0"/>
              <a:t>Deep</a:t>
            </a:r>
            <a:r>
              <a:rPr lang="fr-FR" altLang="fr-FR" dirty="0" smtClean="0"/>
              <a:t> Learning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</a:t>
            </a:r>
            <a:r>
              <a:rPr lang="fr-FR" dirty="0" err="1" smtClean="0"/>
              <a:t>Deep</a:t>
            </a:r>
            <a:r>
              <a:rPr lang="fr-FR" dirty="0" smtClean="0"/>
              <a:t> Network : VGG16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VGG16 est un modèle </a:t>
            </a:r>
            <a:r>
              <a:rPr lang="fr-FR" dirty="0" err="1" smtClean="0"/>
              <a:t>Keras</a:t>
            </a:r>
            <a:r>
              <a:rPr lang="fr-FR" dirty="0" smtClean="0"/>
              <a:t> de traitement d'image pré-entrainé depuis </a:t>
            </a:r>
            <a:r>
              <a:rPr lang="fr-FR" dirty="0" err="1" smtClean="0"/>
              <a:t>ImageNet</a:t>
            </a:r>
            <a:r>
              <a:rPr lang="fr-FR" dirty="0" smtClean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2 modes de programmation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dirty="0" err="1" smtClean="0"/>
              <a:t>Sequentiel</a:t>
            </a:r>
            <a:endParaRPr lang="fr-FR" dirty="0" smtClean="0"/>
          </a:p>
          <a:p>
            <a:pPr lvl="1"/>
            <a:r>
              <a:rPr lang="fr-FR" dirty="0" smtClean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18031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Orienté Objet</a:t>
            </a:r>
          </a:p>
          <a:p>
            <a:pPr lvl="1"/>
            <a:r>
              <a:rPr lang="fr-FR" dirty="0" smtClean="0"/>
              <a:t>Pratique</a:t>
            </a:r>
          </a:p>
          <a:p>
            <a:pPr lvl="1"/>
            <a:r>
              <a:rPr lang="fr-FR" dirty="0" smtClean="0"/>
              <a:t>Par constructeur</a:t>
            </a:r>
          </a:p>
          <a:p>
            <a:pPr lvl="1"/>
            <a:endParaRPr lang="fr-FR" dirty="0"/>
          </a:p>
          <a:p>
            <a:r>
              <a:rPr lang="fr-FR" dirty="0" smtClean="0"/>
              <a:t>Ou par </a:t>
            </a:r>
            <a:r>
              <a:rPr lang="fr-FR" dirty="0" err="1" smtClean="0"/>
              <a:t>add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381354"/>
            <a:ext cx="3791329" cy="18316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952902"/>
            <a:ext cx="4320481" cy="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objet</a:t>
            </a:r>
          </a:p>
          <a:p>
            <a:pPr lvl="1"/>
            <a:r>
              <a:rPr lang="fr-FR" dirty="0" smtClean="0"/>
              <a:t>Plus complexe</a:t>
            </a:r>
          </a:p>
          <a:p>
            <a:pPr lvl="1"/>
            <a:r>
              <a:rPr lang="fr-FR" dirty="0" smtClean="0"/>
              <a:t>Un Layer prend en entrée le layer précédent</a:t>
            </a:r>
          </a:p>
          <a:p>
            <a:pPr lvl="1"/>
            <a:r>
              <a:rPr lang="fr-FR" dirty="0" smtClean="0"/>
              <a:t>Doit commencer par le Layer Input</a:t>
            </a:r>
          </a:p>
          <a:p>
            <a:pPr lvl="1"/>
            <a:r>
              <a:rPr lang="fr-FR" dirty="0" smtClean="0"/>
              <a:t>Doit finir par un Model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17032"/>
            <a:ext cx="541860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La classe Input représente le premier Layer</a:t>
            </a:r>
          </a:p>
          <a:p>
            <a:pPr lvl="1"/>
            <a:r>
              <a:rPr lang="fr-FR" smtClean="0"/>
              <a:t>Facultatif </a:t>
            </a:r>
            <a:r>
              <a:rPr lang="fr-FR" dirty="0" smtClean="0"/>
              <a:t>pour </a:t>
            </a:r>
            <a:r>
              <a:rPr lang="fr-FR" dirty="0" err="1" smtClean="0"/>
              <a:t>Sequential</a:t>
            </a:r>
            <a:endParaRPr lang="fr-FR" dirty="0" smtClean="0"/>
          </a:p>
          <a:p>
            <a:r>
              <a:rPr lang="fr-FR" dirty="0" smtClean="0"/>
              <a:t>La forme est obligatoire</a:t>
            </a:r>
          </a:p>
          <a:p>
            <a:r>
              <a:rPr lang="fr-FR" dirty="0"/>
              <a:t>x = Input(</a:t>
            </a:r>
            <a:r>
              <a:rPr lang="fr-FR" dirty="0" err="1"/>
              <a:t>shape</a:t>
            </a:r>
            <a:r>
              <a:rPr lang="fr-FR" dirty="0"/>
              <a:t>=(32</a:t>
            </a:r>
            <a:r>
              <a:rPr lang="fr-FR" dirty="0" smtClean="0"/>
              <a:t>,))</a:t>
            </a:r>
          </a:p>
          <a:p>
            <a:r>
              <a:rPr lang="es-ES" dirty="0"/>
              <a:t>y = Dense(16, </a:t>
            </a:r>
            <a:r>
              <a:rPr lang="es-ES" dirty="0" err="1"/>
              <a:t>activation</a:t>
            </a:r>
            <a:r>
              <a:rPr lang="es-ES" dirty="0"/>
              <a:t>='</a:t>
            </a:r>
            <a:r>
              <a:rPr lang="es-ES" dirty="0" err="1"/>
              <a:t>softmax</a:t>
            </a:r>
            <a:r>
              <a:rPr lang="es-ES" dirty="0"/>
              <a:t>')(x)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775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Egalement appelé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1"/>
            <a:r>
              <a:rPr lang="fr-FR" dirty="0" smtClean="0"/>
              <a:t>Toutes les sorties sont reliées à toutes les sorties</a:t>
            </a:r>
          </a:p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Seuls les tenseurs du premiers niveaux ont une forme obligatoire</a:t>
            </a:r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=(16,))) </a:t>
            </a:r>
            <a:endParaRPr lang="en-US" dirty="0" smtClean="0"/>
          </a:p>
          <a:p>
            <a:pPr lvl="1"/>
            <a:r>
              <a:rPr lang="en-US" i="1" dirty="0" smtClean="0"/>
              <a:t>Le layer attend un tableau de shape (*, </a:t>
            </a:r>
            <a:r>
              <a:rPr lang="en-US" i="1" dirty="0"/>
              <a:t>16)</a:t>
            </a:r>
            <a:r>
              <a:rPr lang="en-US" dirty="0"/>
              <a:t> </a:t>
            </a:r>
          </a:p>
          <a:p>
            <a:pPr lvl="1"/>
            <a:r>
              <a:rPr lang="en-US" i="1" dirty="0" smtClean="0"/>
              <a:t>et </a:t>
            </a:r>
            <a:r>
              <a:rPr lang="en-US" i="1" dirty="0" err="1" smtClean="0"/>
              <a:t>une</a:t>
            </a:r>
            <a:r>
              <a:rPr lang="en-US" i="1" dirty="0" smtClean="0"/>
              <a:t> sortie de shape </a:t>
            </a:r>
            <a:r>
              <a:rPr lang="en-US" i="1" dirty="0"/>
              <a:t>(*, 32)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Les </a:t>
            </a:r>
            <a:r>
              <a:rPr lang="en-US" i="1" dirty="0" err="1" smtClean="0"/>
              <a:t>autres</a:t>
            </a:r>
            <a:r>
              <a:rPr lang="en-US" i="1" dirty="0" smtClean="0"/>
              <a:t> layers </a:t>
            </a:r>
            <a:r>
              <a:rPr lang="en-US" i="1" dirty="0" err="1" smtClean="0"/>
              <a:t>peuvent</a:t>
            </a:r>
            <a:r>
              <a:rPr lang="en-US" i="1" dirty="0" smtClean="0"/>
              <a:t> ne pas </a:t>
            </a:r>
            <a:r>
              <a:rPr lang="en-US" i="1" dirty="0" err="1" smtClean="0"/>
              <a:t>avoir</a:t>
            </a:r>
            <a:r>
              <a:rPr lang="en-US" i="1" dirty="0" smtClean="0"/>
              <a:t> de </a:t>
            </a:r>
            <a:r>
              <a:rPr lang="en-US" i="1" dirty="0" err="1" smtClean="0"/>
              <a:t>forme</a:t>
            </a:r>
            <a:endParaRPr lang="en-US" i="1" dirty="0"/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(Dense(32))</a:t>
            </a:r>
          </a:p>
        </p:txBody>
      </p:sp>
    </p:spTree>
    <p:extLst>
      <p:ext uri="{BB962C8B-B14F-4D97-AF65-F5344CB8AC3E}">
        <p14:creationId xmlns:p14="http://schemas.microsoft.com/office/powerpoint/2010/main" val="14939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94484"/>
            <a:ext cx="8866579" cy="37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79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</a:t>
            </a:r>
            <a:r>
              <a:rPr lang="fr-FR" dirty="0" err="1" smtClean="0"/>
              <a:t>Deep</a:t>
            </a:r>
            <a:r>
              <a:rPr lang="fr-FR" dirty="0" smtClean="0"/>
              <a:t> Learning possèdent de nombreux </a:t>
            </a:r>
            <a:r>
              <a:rPr lang="fr-FR" dirty="0" err="1" smtClean="0"/>
              <a:t>hyperparamètres</a:t>
            </a:r>
            <a:endParaRPr lang="fr-FR" dirty="0" smtClean="0"/>
          </a:p>
          <a:p>
            <a:r>
              <a:rPr lang="fr-FR" dirty="0" err="1" smtClean="0"/>
              <a:t>Keras</a:t>
            </a:r>
            <a:r>
              <a:rPr lang="fr-FR" dirty="0" smtClean="0"/>
              <a:t> permet l'utilisation d'</a:t>
            </a:r>
            <a:r>
              <a:rPr lang="fr-FR" dirty="0" err="1" smtClean="0"/>
              <a:t>hyperparamètres</a:t>
            </a:r>
            <a:endParaRPr lang="fr-FR" dirty="0"/>
          </a:p>
          <a:p>
            <a:pPr lvl="1"/>
            <a:r>
              <a:rPr lang="fr-FR" dirty="0" smtClean="0"/>
              <a:t>Nombre et forme des filtres</a:t>
            </a:r>
          </a:p>
          <a:p>
            <a:pPr lvl="1"/>
            <a:r>
              <a:rPr lang="fr-FR" dirty="0" smtClean="0"/>
              <a:t>Régularisation</a:t>
            </a:r>
          </a:p>
          <a:p>
            <a:pPr lvl="2"/>
            <a:r>
              <a:rPr lang="fr-FR" dirty="0" err="1" smtClean="0"/>
              <a:t>DropOut</a:t>
            </a:r>
            <a:r>
              <a:rPr lang="fr-FR" dirty="0" smtClean="0"/>
              <a:t>, </a:t>
            </a:r>
            <a:r>
              <a:rPr lang="fr-FR" dirty="0" err="1" smtClean="0"/>
              <a:t>DropConnect</a:t>
            </a:r>
            <a:r>
              <a:rPr lang="fr-FR" dirty="0" smtClean="0"/>
              <a:t>, …</a:t>
            </a:r>
          </a:p>
          <a:p>
            <a:pPr lvl="1"/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err="1" smtClean="0"/>
              <a:t>Strides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upload.wikimedia.org/wikipedia/commons/thumb/8/8a/Conv_layers.png/352px-Conv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9" y="364502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différentes techniques de régularisation du réseau</a:t>
            </a:r>
          </a:p>
          <a:p>
            <a:r>
              <a:rPr lang="fr-FR" dirty="0" smtClean="0"/>
              <a:t>Techniques contre le </a:t>
            </a:r>
            <a:r>
              <a:rPr lang="fr-FR" dirty="0" err="1" smtClean="0"/>
              <a:t>overfitting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DropOut</a:t>
            </a:r>
            <a:r>
              <a:rPr lang="fr-FR" dirty="0" smtClean="0"/>
              <a:t> désactive aléatoirement un perceptron</a:t>
            </a:r>
          </a:p>
          <a:p>
            <a:pPr lvl="1"/>
            <a:r>
              <a:rPr lang="fr-FR" dirty="0" smtClean="0"/>
              <a:t>Evite le sur apprentissage</a:t>
            </a:r>
          </a:p>
          <a:p>
            <a:pPr lvl="1"/>
            <a:r>
              <a:rPr lang="fr-FR" dirty="0" smtClean="0"/>
              <a:t>Evite d'être dépendant d'un neurone</a:t>
            </a:r>
          </a:p>
          <a:p>
            <a:pPr lvl="1"/>
            <a:r>
              <a:rPr lang="fr-FR" dirty="0" smtClean="0"/>
              <a:t>Encourage le réseau dans son ensemble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DropConnect</a:t>
            </a:r>
            <a:r>
              <a:rPr lang="fr-FR" dirty="0" smtClean="0"/>
              <a:t> désactive aléatoirement un input</a:t>
            </a:r>
          </a:p>
          <a:p>
            <a:pPr lvl="1"/>
            <a:r>
              <a:rPr lang="fr-FR" dirty="0" smtClean="0"/>
              <a:t>Assez identique au </a:t>
            </a:r>
            <a:r>
              <a:rPr lang="fr-FR" dirty="0" err="1" smtClean="0"/>
              <a:t>DropOut</a:t>
            </a:r>
            <a:r>
              <a:rPr lang="fr-FR" dirty="0" smtClean="0"/>
              <a:t> en moins puissant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30" name="Picture 6" descr="https://s3-ap-south-1.amazonaws.com/av-blog-media/wp-content/uploads/2018/04/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008"/>
            <a:ext cx="2115329" cy="12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- ML -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1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7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 L1 et L2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peut avoir tendance à "Dropper" automatiquement des neurones en affectant des poids tendant vers zéro</a:t>
            </a:r>
          </a:p>
          <a:p>
            <a:pPr lvl="1"/>
            <a:r>
              <a:rPr lang="fr-FR" dirty="0" smtClean="0"/>
              <a:t>Ce qui a tendance à créer un </a:t>
            </a:r>
            <a:r>
              <a:rPr lang="fr-FR" dirty="0" err="1" smtClean="0"/>
              <a:t>underfitting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La fonction de calcul des poids peut être modifié </a:t>
            </a:r>
          </a:p>
          <a:p>
            <a:pPr lvl="2"/>
            <a:r>
              <a:rPr lang="fr-FR" dirty="0" smtClean="0"/>
              <a:t>L1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regularizers.l1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 ** 2)</a:t>
            </a:r>
          </a:p>
          <a:p>
            <a:pPr lvl="2"/>
            <a:r>
              <a:rPr lang="fr-FR" dirty="0" smtClean="0"/>
              <a:t>L2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regularizers.l2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np.abs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))</a:t>
            </a:r>
          </a:p>
          <a:p>
            <a:pPr lvl="1"/>
            <a:r>
              <a:rPr lang="fr-FR" dirty="0" err="1" smtClean="0"/>
              <a:t>Keras</a:t>
            </a:r>
            <a:endParaRPr lang="fr-FR" dirty="0" smtClean="0"/>
          </a:p>
          <a:p>
            <a:pPr lvl="2"/>
            <a:r>
              <a:rPr lang="fr-FR" dirty="0" err="1" smtClean="0"/>
              <a:t>model.add</a:t>
            </a:r>
            <a:r>
              <a:rPr lang="fr-FR" dirty="0" smtClean="0"/>
              <a:t>(Dense(64, </a:t>
            </a:r>
            <a:r>
              <a:rPr lang="fr-FR" dirty="0" err="1" smtClean="0"/>
              <a:t>kernel_regularizer</a:t>
            </a:r>
            <a:r>
              <a:rPr lang="fr-FR" dirty="0" smtClean="0"/>
              <a:t>=regularizers.l2(0.01)))</a:t>
            </a:r>
          </a:p>
          <a:p>
            <a:endParaRPr lang="fr-FR" dirty="0"/>
          </a:p>
        </p:txBody>
      </p:sp>
      <p:pic>
        <p:nvPicPr>
          <p:cNvPr id="2050" name="Picture 2" descr="https://s3-ap-south-1.amazonaws.com/av-blog-media/wp-content/uploads/2018/04/Screen-Shot-2018-04-04-at-1.53.35-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19664"/>
            <a:ext cx="2332587" cy="10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3-ap-south-1.amazonaws.com/av-blog-media/wp-content/uploads/2018/04/Screen-Shot-2018-04-04-at-1.53.40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19664"/>
            <a:ext cx="2672012" cy="11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SGD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smtClean="0"/>
              <a:t>Permet d'optimiser l'application du gradient sur les poids</a:t>
            </a:r>
          </a:p>
          <a:p>
            <a:pPr lvl="1"/>
            <a:r>
              <a:rPr lang="fr-FR" dirty="0" err="1"/>
              <a:t>sgd</a:t>
            </a:r>
            <a:r>
              <a:rPr lang="fr-FR" dirty="0"/>
              <a:t> = </a:t>
            </a:r>
            <a:r>
              <a:rPr lang="fr-FR" dirty="0" err="1"/>
              <a:t>keras.optimizers.SGD</a:t>
            </a:r>
            <a:r>
              <a:rPr lang="fr-FR" dirty="0"/>
              <a:t>(</a:t>
            </a:r>
            <a:r>
              <a:rPr lang="fr-FR" dirty="0" err="1"/>
              <a:t>lr</a:t>
            </a:r>
            <a:r>
              <a:rPr lang="fr-FR" dirty="0"/>
              <a:t>=0.1, </a:t>
            </a:r>
            <a:r>
              <a:rPr lang="fr-FR" dirty="0" err="1"/>
              <a:t>decay</a:t>
            </a:r>
            <a:r>
              <a:rPr lang="fr-FR" dirty="0"/>
              <a:t>=1e-4, </a:t>
            </a:r>
            <a:r>
              <a:rPr lang="fr-FR" dirty="0" err="1"/>
              <a:t>momentum</a:t>
            </a:r>
            <a:r>
              <a:rPr lang="fr-FR" dirty="0"/>
              <a:t>=0.9, </a:t>
            </a:r>
            <a:r>
              <a:rPr lang="fr-FR" dirty="0" err="1"/>
              <a:t>nesterov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lr</a:t>
            </a:r>
            <a:r>
              <a:rPr lang="fr-FR" dirty="0" smtClean="0"/>
              <a:t> = Learning Rate</a:t>
            </a:r>
          </a:p>
          <a:p>
            <a:pPr lvl="1"/>
            <a:r>
              <a:rPr lang="fr-FR" dirty="0" err="1" smtClean="0"/>
              <a:t>momentum</a:t>
            </a:r>
            <a:r>
              <a:rPr lang="fr-FR" dirty="0" smtClean="0"/>
              <a:t> = le moment du </a:t>
            </a:r>
            <a:r>
              <a:rPr lang="fr-FR" dirty="0" err="1" smtClean="0"/>
              <a:t>lr</a:t>
            </a:r>
            <a:r>
              <a:rPr lang="fr-FR" dirty="0" smtClean="0"/>
              <a:t> (</a:t>
            </a:r>
            <a:r>
              <a:rPr lang="fr-FR" dirty="0" err="1" smtClean="0"/>
              <a:t>acceleration</a:t>
            </a:r>
            <a:r>
              <a:rPr lang="fr-FR" dirty="0" smtClean="0"/>
              <a:t> du </a:t>
            </a:r>
            <a:r>
              <a:rPr lang="fr-FR" dirty="0" err="1" smtClean="0"/>
              <a:t>lr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Ici comme </a:t>
            </a:r>
            <a:r>
              <a:rPr lang="fr-FR" dirty="0" err="1" smtClean="0"/>
              <a:t>momentum</a:t>
            </a:r>
            <a:r>
              <a:rPr lang="fr-FR" dirty="0" smtClean="0"/>
              <a:t> &lt; 1 c'est une décélération</a:t>
            </a:r>
          </a:p>
          <a:p>
            <a:pPr lvl="1"/>
            <a:r>
              <a:rPr lang="fr-FR" dirty="0" err="1" smtClean="0"/>
              <a:t>decay</a:t>
            </a:r>
            <a:r>
              <a:rPr lang="fr-FR" dirty="0" smtClean="0"/>
              <a:t> = décrément du </a:t>
            </a:r>
            <a:r>
              <a:rPr lang="fr-FR" dirty="0" err="1" smtClean="0"/>
              <a:t>lr</a:t>
            </a:r>
            <a:endParaRPr lang="fr-FR" dirty="0" smtClean="0"/>
          </a:p>
          <a:p>
            <a:pPr lvl="1"/>
            <a:r>
              <a:rPr lang="fr-FR" dirty="0" err="1" smtClean="0"/>
              <a:t>nesterov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calcul du moment plus précis</a:t>
            </a:r>
          </a:p>
          <a:p>
            <a:pPr lvl="1"/>
            <a:r>
              <a:rPr lang="fr-FR" dirty="0" smtClean="0"/>
              <a:t>Nécessite d'avantage d'</a:t>
            </a:r>
            <a:r>
              <a:rPr lang="fr-FR" dirty="0" err="1" smtClean="0"/>
              <a:t>epoch</a:t>
            </a:r>
            <a:r>
              <a:rPr lang="fr-FR" dirty="0" smtClean="0"/>
              <a:t> que </a:t>
            </a:r>
            <a:r>
              <a:rPr lang="fr-FR" dirty="0" err="1" smtClean="0"/>
              <a:t>adam</a:t>
            </a:r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0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 par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5739163" cy="5040560"/>
          </a:xfrm>
        </p:spPr>
        <p:txBody>
          <a:bodyPr/>
          <a:lstStyle/>
          <a:p>
            <a:r>
              <a:rPr lang="fr-FR" dirty="0" smtClean="0"/>
              <a:t>La fenêtre de convolution sera appelée filtre par le réseau CNN</a:t>
            </a:r>
          </a:p>
          <a:p>
            <a:pPr lvl="1"/>
            <a:r>
              <a:rPr lang="fr-FR" dirty="0" smtClean="0"/>
              <a:t>Le filtre est paramétrable 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69" y="1156209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4" y="3429000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12919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8574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smtClean="0"/>
              <a:t>Prix Turing</a:t>
            </a:r>
            <a:endParaRPr lang="fr-FR" dirty="0" smtClean="0"/>
          </a:p>
          <a:p>
            <a:r>
              <a:rPr lang="fr-FR" dirty="0" smtClean="0"/>
              <a:t>Inventeur de la back-propagation SGD par batch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61" y="2996952"/>
            <a:ext cx="2476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9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relu offre des bon résultats dans le monde de l'imagerie</a:t>
            </a:r>
          </a:p>
          <a:p>
            <a:pPr lvl="1"/>
            <a:r>
              <a:rPr lang="fr-FR" dirty="0" smtClean="0"/>
              <a:t>Bien plus rapide que les autres</a:t>
            </a:r>
            <a:endParaRPr lang="fr-FR" dirty="0"/>
          </a:p>
        </p:txBody>
      </p:sp>
      <p:pic>
        <p:nvPicPr>
          <p:cNvPr id="7170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1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qui applique une activation</a:t>
            </a:r>
          </a:p>
          <a:p>
            <a:pPr lvl="1"/>
            <a:r>
              <a:rPr lang="fr-FR" dirty="0" smtClean="0"/>
              <a:t>Applique une fonction d'activation sur les entrées</a:t>
            </a:r>
          </a:p>
          <a:p>
            <a:pPr lvl="1"/>
            <a:r>
              <a:rPr lang="fr-FR" dirty="0" err="1"/>
              <a:t>keras.layers.Activation</a:t>
            </a:r>
            <a:r>
              <a:rPr lang="fr-FR" dirty="0"/>
              <a:t>(activation=</a:t>
            </a:r>
            <a:r>
              <a:rPr lang="fr-FR" dirty="0" err="1"/>
              <a:t>tf.nn.relu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Layer Lambda</a:t>
            </a:r>
          </a:p>
          <a:p>
            <a:pPr lvl="1"/>
            <a:r>
              <a:rPr lang="fr-FR" dirty="0" smtClean="0"/>
              <a:t>Applique une fonction quelconque sur les entrées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45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Utilise pour transformer une image de convolution en un vecteur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87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0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8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1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5589240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Démo </a:t>
            </a:r>
            <a:r>
              <a:rPr lang="fr-FR" dirty="0"/>
              <a:t>: https://youtu.be/3JQ3hYko51Y</a:t>
            </a:r>
          </a:p>
        </p:txBody>
      </p:sp>
    </p:spTree>
    <p:extLst>
      <p:ext uri="{BB962C8B-B14F-4D97-AF65-F5344CB8AC3E}">
        <p14:creationId xmlns:p14="http://schemas.microsoft.com/office/powerpoint/2010/main" val="418738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TensorFlow</a:t>
            </a:r>
            <a:r>
              <a:rPr lang="fr-FR" dirty="0" smtClean="0"/>
              <a:t> </a:t>
            </a:r>
            <a:r>
              <a:rPr lang="fr-FR" dirty="0" err="1" smtClean="0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IBM </a:t>
            </a:r>
            <a:r>
              <a:rPr lang="fr-FR" dirty="0" err="1" smtClean="0"/>
              <a:t>DeepBlue</a:t>
            </a:r>
            <a:endParaRPr lang="fr-FR" dirty="0"/>
          </a:p>
          <a:p>
            <a:pPr lvl="1"/>
            <a:r>
              <a:rPr lang="fr-FR" dirty="0" smtClean="0"/>
              <a:t>Bas Kasparov en 1997</a:t>
            </a:r>
            <a:endParaRPr lang="fr-FR" dirty="0"/>
          </a:p>
          <a:p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Développé par Google </a:t>
            </a:r>
            <a:r>
              <a:rPr lang="fr-FR" dirty="0" err="1" smtClean="0"/>
              <a:t>DeepMind</a:t>
            </a:r>
            <a:endParaRPr lang="fr-FR" dirty="0" smtClean="0"/>
          </a:p>
          <a:p>
            <a:pPr lvl="1"/>
            <a:r>
              <a:rPr lang="fr-FR" dirty="0" smtClean="0"/>
              <a:t>Bas un pro en 2015</a:t>
            </a:r>
          </a:p>
          <a:p>
            <a:pPr lvl="1"/>
            <a:r>
              <a:rPr lang="fr-FR" dirty="0" smtClean="0"/>
              <a:t>Ingère une énorme base de données de parties de Go</a:t>
            </a:r>
          </a:p>
          <a:p>
            <a:pPr lvl="1"/>
            <a:r>
              <a:rPr lang="fr-FR" dirty="0" smtClean="0"/>
              <a:t>Parcours de graphe</a:t>
            </a:r>
          </a:p>
          <a:p>
            <a:pPr lvl="1"/>
            <a:r>
              <a:rPr lang="fr-FR" dirty="0" smtClean="0"/>
              <a:t>Deux réseaux de neurone</a:t>
            </a:r>
          </a:p>
          <a:p>
            <a:pPr lvl="2"/>
            <a:r>
              <a:rPr lang="fr-FR" dirty="0" smtClean="0"/>
              <a:t>Un pour les valeurs, un autre pour les objectifs</a:t>
            </a:r>
          </a:p>
          <a:p>
            <a:pPr lvl="1"/>
            <a:r>
              <a:rPr lang="fr-FR" dirty="0" smtClean="0"/>
              <a:t>Joue contre lui même</a:t>
            </a:r>
          </a:p>
          <a:p>
            <a:pPr lvl="1"/>
            <a:r>
              <a:rPr lang="fr-FR" dirty="0" smtClean="0"/>
              <a:t>Bas Lee </a:t>
            </a:r>
            <a:r>
              <a:rPr lang="fr-FR" dirty="0" err="1" smtClean="0"/>
              <a:t>Sedol</a:t>
            </a:r>
            <a:r>
              <a:rPr lang="fr-FR" dirty="0" smtClean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ZeroPadding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ZeroPadding2d permet d'effectuer une convolution sans abaisser la taille de la matrice</a:t>
            </a:r>
          </a:p>
          <a:p>
            <a:pPr lvl="1"/>
            <a:r>
              <a:rPr lang="fr-FR" dirty="0" smtClean="0"/>
              <a:t>Ajouter des zéros autour de la matrice source</a:t>
            </a:r>
          </a:p>
          <a:p>
            <a:pPr lvl="1"/>
            <a:r>
              <a:rPr lang="fr-FR" dirty="0" smtClean="0"/>
              <a:t>Utilisé dans VGG16</a:t>
            </a:r>
            <a:endParaRPr lang="fr-FR" dirty="0"/>
          </a:p>
        </p:txBody>
      </p:sp>
      <p:pic>
        <p:nvPicPr>
          <p:cNvPr id="4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2106"/>
            <a:ext cx="4464496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pré-entrainés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258161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7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stopper les </a:t>
            </a:r>
            <a:r>
              <a:rPr lang="fr-FR" dirty="0" err="1" smtClean="0"/>
              <a:t>epochs</a:t>
            </a:r>
            <a:r>
              <a:rPr lang="fr-FR" dirty="0" smtClean="0"/>
              <a:t> s'il n'y a aucune progression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511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Custom Layer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est possible de créer soit même un Layer sur mesure</a:t>
            </a:r>
          </a:p>
          <a:p>
            <a:pPr lvl="1"/>
            <a:r>
              <a:rPr lang="fr-FR" dirty="0" smtClean="0"/>
              <a:t>Il faut créer une classe dérivant de Layer</a:t>
            </a:r>
          </a:p>
          <a:p>
            <a:pPr lvl="1"/>
            <a:r>
              <a:rPr lang="fr-FR" dirty="0" smtClean="0"/>
              <a:t>Il faut implémenter les méthodes abstraites comme call et </a:t>
            </a:r>
            <a:r>
              <a:rPr lang="fr-FR" dirty="0" err="1" smtClean="0"/>
              <a:t>compute_output_shape</a:t>
            </a:r>
            <a:endParaRPr lang="fr-FR" dirty="0" smtClean="0"/>
          </a:p>
          <a:p>
            <a:pPr lvl="1"/>
            <a:r>
              <a:rPr lang="fr-FR" dirty="0" smtClean="0"/>
              <a:t>Voir exemple </a:t>
            </a:r>
            <a:r>
              <a:rPr lang="fr-FR" dirty="0" err="1" smtClean="0"/>
              <a:t>Antirectifier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77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412776"/>
            <a:ext cx="6192688" cy="504056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Neural Network (RNN) est une amélioration du MLP</a:t>
            </a:r>
          </a:p>
          <a:p>
            <a:r>
              <a:rPr lang="fr-FR" dirty="0" smtClean="0"/>
              <a:t>Un layer peut être connecté au layer n-x avec x &gt; 0</a:t>
            </a:r>
          </a:p>
          <a:p>
            <a:r>
              <a:rPr lang="fr-FR" dirty="0" smtClean="0"/>
              <a:t>Il s'agit d'un custom layer</a:t>
            </a:r>
          </a:p>
          <a:p>
            <a:r>
              <a:rPr lang="fr-FR" dirty="0" err="1" smtClean="0"/>
              <a:t>Keras</a:t>
            </a:r>
            <a:r>
              <a:rPr lang="fr-FR" dirty="0" smtClean="0"/>
              <a:t> fournit également ResNet50</a:t>
            </a:r>
          </a:p>
          <a:p>
            <a:endParaRPr lang="fr-FR" dirty="0"/>
          </a:p>
        </p:txBody>
      </p:sp>
      <p:pic>
        <p:nvPicPr>
          <p:cNvPr id="2050" name="Picture 2" descr="https://upload.wikimedia.org/wikipedia/commons/thumb/5/5f/ResNets.svg/220px-ResNet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2095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2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"/>
            <a:ext cx="9252520" cy="51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99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44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Nochi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Implémentation amateur de </a:t>
            </a:r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CNN + </a:t>
            </a:r>
            <a:r>
              <a:rPr lang="fr-FR" dirty="0" err="1" smtClean="0"/>
              <a:t>ResNet</a:t>
            </a:r>
            <a:endParaRPr lang="fr-FR" dirty="0" smtClean="0"/>
          </a:p>
          <a:p>
            <a:pPr lvl="1"/>
            <a:r>
              <a:rPr lang="fr-FR" dirty="0" smtClean="0"/>
              <a:t>13 </a:t>
            </a:r>
            <a:r>
              <a:rPr lang="fr-FR" dirty="0" err="1" smtClean="0"/>
              <a:t>Layers</a:t>
            </a:r>
            <a:endParaRPr lang="fr-FR" dirty="0"/>
          </a:p>
          <a:p>
            <a:pPr lvl="1"/>
            <a:r>
              <a:rPr lang="fr-FR" dirty="0" smtClean="0"/>
              <a:t>5000 neurones pour </a:t>
            </a:r>
            <a:r>
              <a:rPr lang="fr-FR" dirty="0"/>
              <a:t>une table en 19x19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7"/>
            <a:ext cx="640871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Short-</a:t>
            </a:r>
            <a:r>
              <a:rPr lang="fr-FR" dirty="0" err="1"/>
              <a:t>Term</a:t>
            </a:r>
            <a:r>
              <a:rPr lang="fr-FR" dirty="0"/>
              <a:t> </a:t>
            </a:r>
            <a:r>
              <a:rPr lang="fr-FR" dirty="0" smtClean="0"/>
              <a:t>Memory</a:t>
            </a:r>
          </a:p>
          <a:p>
            <a:pPr lvl="1"/>
            <a:r>
              <a:rPr lang="fr-FR" dirty="0" smtClean="0"/>
              <a:t>Convolution qui permet de prédire les prochains chiffres d'un vecteur ou d'une matrice à partir d'un vecteur ou </a:t>
            </a:r>
            <a:r>
              <a:rPr lang="fr-FR" smtClean="0"/>
              <a:t>d'une matrice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34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pPr lvl="1"/>
            <a:r>
              <a:rPr lang="fr-FR" dirty="0"/>
              <a:t>Article publié sur </a:t>
            </a:r>
            <a:r>
              <a:rPr lang="fr-FR" dirty="0" smtClean="0"/>
              <a:t>Arxiv.org en 2017</a:t>
            </a:r>
          </a:p>
          <a:p>
            <a:pPr lvl="1"/>
            <a:r>
              <a:rPr lang="fr-FR" dirty="0" smtClean="0"/>
              <a:t>Simplifie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Un seul réseau</a:t>
            </a:r>
          </a:p>
          <a:p>
            <a:pPr lvl="1"/>
            <a:r>
              <a:rPr lang="fr-FR" dirty="0" smtClean="0"/>
              <a:t>Aucune base de données</a:t>
            </a:r>
          </a:p>
          <a:p>
            <a:pPr lvl="1"/>
            <a:r>
              <a:rPr lang="fr-FR" dirty="0" smtClean="0"/>
              <a:t>Joue contre lui-même</a:t>
            </a:r>
          </a:p>
          <a:p>
            <a:pPr lvl="1"/>
            <a:r>
              <a:rPr lang="fr-FR" dirty="0" smtClean="0"/>
              <a:t>Les règles du jeu de Go sont codées en "dur"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humain en 24h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champion du monde en 3 </a:t>
            </a:r>
            <a:r>
              <a:rPr lang="fr-FR" dirty="0" smtClean="0"/>
              <a:t>jours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840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RNN</a:t>
            </a:r>
          </a:p>
          <a:p>
            <a:pPr lvl="1"/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err="1" smtClean="0"/>
              <a:t>Résau</a:t>
            </a:r>
            <a:r>
              <a:rPr lang="fr-FR" dirty="0" smtClean="0"/>
              <a:t> sous forme de graphe et non d'arbre</a:t>
            </a:r>
          </a:p>
          <a:p>
            <a:r>
              <a:rPr lang="fr-FR" dirty="0" err="1" smtClean="0"/>
              <a:t>Convulational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CNN + RNN = CRNN</a:t>
            </a:r>
          </a:p>
          <a:p>
            <a:r>
              <a:rPr lang="fr-FR" dirty="0" smtClean="0"/>
              <a:t>Réseaux </a:t>
            </a:r>
            <a:r>
              <a:rPr lang="fr-FR" dirty="0" err="1" smtClean="0"/>
              <a:t>circonvolutif</a:t>
            </a:r>
            <a:endParaRPr lang="fr-FR" dirty="0" smtClean="0"/>
          </a:p>
          <a:p>
            <a:pPr lvl="1"/>
            <a:r>
              <a:rPr lang="fr-FR" dirty="0" smtClean="0"/>
              <a:t>Le triplet </a:t>
            </a:r>
            <a:r>
              <a:rPr lang="fr-FR" dirty="0" err="1" smtClean="0"/>
              <a:t>Conv</a:t>
            </a:r>
            <a:r>
              <a:rPr lang="fr-FR" dirty="0" smtClean="0"/>
              <a:t> - </a:t>
            </a:r>
            <a:r>
              <a:rPr lang="fr-FR" dirty="0" err="1" smtClean="0"/>
              <a:t>Regularization</a:t>
            </a:r>
            <a:r>
              <a:rPr lang="fr-FR" dirty="0" smtClean="0"/>
              <a:t> - Pool est répété en boucle + CRNN</a:t>
            </a:r>
          </a:p>
          <a:p>
            <a:r>
              <a:rPr lang="fr-FR" dirty="0" smtClean="0"/>
              <a:t>GRU</a:t>
            </a:r>
          </a:p>
          <a:p>
            <a:pPr lvl="1"/>
            <a:r>
              <a:rPr lang="fr-FR" dirty="0" err="1" smtClean="0"/>
              <a:t>Gated</a:t>
            </a:r>
            <a:r>
              <a:rPr lang="fr-FR" dirty="0" smtClean="0"/>
              <a:t>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smtClean="0"/>
              <a:t>Unit </a:t>
            </a:r>
            <a:endParaRPr lang="fr-FR" dirty="0"/>
          </a:p>
          <a:p>
            <a:pPr lvl="1"/>
            <a:r>
              <a:rPr lang="fr-FR" dirty="0"/>
              <a:t>Il s'agit d'un RNN amélioré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6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TimeDistributed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retrouver les n derniers résultats d'un réseau RNN</a:t>
            </a:r>
          </a:p>
          <a:p>
            <a:pPr lvl="1"/>
            <a:r>
              <a:rPr lang="fr-FR" dirty="0" smtClean="0"/>
              <a:t>Le précédent Layer doit </a:t>
            </a:r>
            <a:r>
              <a:rPr lang="fr-FR" dirty="0"/>
              <a:t>avoir </a:t>
            </a:r>
            <a:r>
              <a:rPr lang="fr-FR" dirty="0" err="1" smtClean="0"/>
              <a:t>return_sequences</a:t>
            </a:r>
            <a:r>
              <a:rPr lang="fr-FR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lvl="1"/>
            <a:r>
              <a:rPr lang="fr-FR" dirty="0" smtClean="0"/>
              <a:t>Concatène les n derniers résultats afin d'obtenir le </a:t>
            </a:r>
            <a:r>
              <a:rPr lang="fr-FR" dirty="0" err="1" smtClean="0"/>
              <a:t>shape</a:t>
            </a:r>
            <a:r>
              <a:rPr lang="fr-FR" dirty="0" smtClean="0"/>
              <a:t> adéquate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72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Version généraliste de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Echec, Go, </a:t>
            </a:r>
            <a:r>
              <a:rPr lang="fr-FR" dirty="0" err="1" smtClean="0"/>
              <a:t>Shogi</a:t>
            </a:r>
            <a:r>
              <a:rPr lang="fr-FR" dirty="0" smtClean="0"/>
              <a:t>, …</a:t>
            </a:r>
            <a:endParaRPr lang="fr-FR" dirty="0"/>
          </a:p>
          <a:p>
            <a:r>
              <a:rPr lang="fr-FR" dirty="0" smtClean="0"/>
              <a:t>Part de Zéro</a:t>
            </a:r>
          </a:p>
          <a:p>
            <a:pPr lvl="1"/>
            <a:r>
              <a:rPr lang="fr-FR" dirty="0" smtClean="0"/>
              <a:t>Est bien meilleurs qu'un apprentissage supervisé</a:t>
            </a:r>
          </a:p>
          <a:p>
            <a:pPr lvl="1"/>
            <a:r>
              <a:rPr lang="fr-FR" dirty="0" smtClean="0"/>
              <a:t>N'est as limité par l'intelligence humaine</a:t>
            </a:r>
          </a:p>
          <a:p>
            <a:pPr lvl="1"/>
            <a:r>
              <a:rPr lang="fr-FR" dirty="0" smtClean="0"/>
              <a:t>Bat un champion du monde en 4h</a:t>
            </a:r>
          </a:p>
          <a:p>
            <a:pPr lvl="1"/>
            <a:r>
              <a:rPr lang="fr-FR" dirty="0" smtClean="0"/>
              <a:t>Bat </a:t>
            </a:r>
            <a:r>
              <a:rPr lang="fr-FR" dirty="0" err="1" smtClean="0"/>
              <a:t>AlphaGo</a:t>
            </a:r>
            <a:r>
              <a:rPr lang="fr-FR" dirty="0" smtClean="0"/>
              <a:t> en 8h</a:t>
            </a:r>
          </a:p>
          <a:p>
            <a:pPr lvl="1"/>
            <a:r>
              <a:rPr lang="fr-FR" dirty="0" smtClean="0"/>
              <a:t>1700 </a:t>
            </a:r>
            <a:r>
              <a:rPr lang="fr-FR" dirty="0" err="1" smtClean="0"/>
              <a:t>GPU.Year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Alpha </a:t>
            </a:r>
            <a:r>
              <a:rPr lang="fr-FR" dirty="0" err="1" smtClean="0"/>
              <a:t>Zero</a:t>
            </a:r>
            <a:r>
              <a:rPr lang="fr-FR" dirty="0" smtClean="0"/>
              <a:t> n'est pas supervisé</a:t>
            </a:r>
          </a:p>
          <a:p>
            <a:pPr lvl="1"/>
            <a:r>
              <a:rPr lang="fr-FR" dirty="0" smtClean="0"/>
              <a:t>Pour cela il a effectué 21 Million de parties pour battre Alpha Go Lee en 8h (730 parties / s)</a:t>
            </a:r>
          </a:p>
          <a:p>
            <a:pPr lvl="1"/>
            <a:r>
              <a:rPr lang="fr-FR" dirty="0" smtClean="0"/>
              <a:t>44 Million de parties pour battre Stockfish aux échecs (</a:t>
            </a:r>
            <a:r>
              <a:rPr lang="fr-FR" dirty="0" err="1" smtClean="0"/>
              <a:t>Algo</a:t>
            </a:r>
            <a:r>
              <a:rPr lang="fr-FR" dirty="0" smtClean="0"/>
              <a:t> brut de force + heuristique d'arbre) en 4h (3055 parties / s)</a:t>
            </a:r>
          </a:p>
          <a:p>
            <a:r>
              <a:rPr lang="fr-FR" dirty="0" smtClean="0"/>
              <a:t>En apprentissage supervisé le modèle Alpha peut fonctionner</a:t>
            </a:r>
          </a:p>
          <a:p>
            <a:pPr lvl="1"/>
            <a:r>
              <a:rPr lang="fr-FR" dirty="0" smtClean="0"/>
              <a:t>Mais il faut &gt; 10 Millions de data supervisées</a:t>
            </a:r>
          </a:p>
          <a:p>
            <a:r>
              <a:rPr lang="fr-FR" dirty="0"/>
              <a:t>U</a:t>
            </a:r>
            <a:r>
              <a:rPr lang="fr-FR" dirty="0" smtClean="0"/>
              <a:t>n réseau plus petit où pré-entrainer peut suffire sil le nombre de données est insuffisant</a:t>
            </a:r>
          </a:p>
          <a:p>
            <a:pPr lvl="1"/>
            <a:r>
              <a:rPr lang="fr-FR" dirty="0" smtClean="0"/>
              <a:t>Complexe à mettre en </a:t>
            </a:r>
            <a:r>
              <a:rPr lang="fr-FR" dirty="0" err="1" smtClean="0"/>
              <a:t>oeuvre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44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Aux Echec </a:t>
            </a:r>
            <a:r>
              <a:rPr lang="fr-FR" dirty="0" err="1" smtClean="0"/>
              <a:t>AlphaZero</a:t>
            </a:r>
            <a:r>
              <a:rPr lang="fr-FR" dirty="0" smtClean="0"/>
              <a:t> bat </a:t>
            </a:r>
            <a:r>
              <a:rPr lang="fr-FR" dirty="0" err="1" smtClean="0"/>
              <a:t>StockFish</a:t>
            </a:r>
            <a:endParaRPr lang="fr-FR" dirty="0"/>
          </a:p>
          <a:p>
            <a:pPr lvl="1"/>
            <a:r>
              <a:rPr lang="fr-FR" dirty="0" smtClean="0"/>
              <a:t>qui est une exploration d'arbre + base de données</a:t>
            </a:r>
          </a:p>
          <a:p>
            <a:pPr lvl="1"/>
            <a:r>
              <a:rPr lang="fr-FR" dirty="0" smtClean="0"/>
              <a:t>Un des meilleurs réseau de neurone fait 64 </a:t>
            </a:r>
            <a:r>
              <a:rPr lang="fr-FR" dirty="0" err="1" smtClean="0"/>
              <a:t>Layers</a:t>
            </a:r>
            <a:endParaRPr lang="fr-FR" dirty="0" smtClean="0"/>
          </a:p>
          <a:p>
            <a:pPr lvl="1"/>
            <a:r>
              <a:rPr lang="fr-FR" dirty="0" smtClean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34492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17314</TotalTime>
  <Words>1676</Words>
  <Application>Microsoft Office PowerPoint</Application>
  <PresentationFormat>Affichage à l'écran (4:3)</PresentationFormat>
  <Paragraphs>303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5" baseType="lpstr">
      <vt:lpstr>Arial</vt:lpstr>
      <vt:lpstr>Monotype Sorts</vt:lpstr>
      <vt:lpstr>Times New Roman</vt:lpstr>
      <vt:lpstr>cvc</vt:lpstr>
      <vt:lpstr>Présentation PowerPoint</vt:lpstr>
      <vt:lpstr>IA - ML - DL</vt:lpstr>
      <vt:lpstr>Yann Le Cun</vt:lpstr>
      <vt:lpstr>TensorFlow AlphaGo</vt:lpstr>
      <vt:lpstr>AlphaGo Zero</vt:lpstr>
      <vt:lpstr>AlphaZero</vt:lpstr>
      <vt:lpstr>Les DATA</vt:lpstr>
      <vt:lpstr>AlphaZero</vt:lpstr>
      <vt:lpstr>ML vs DL</vt:lpstr>
      <vt:lpstr>Mon premier Deep Network : VGG16</vt:lpstr>
      <vt:lpstr>Keras API</vt:lpstr>
      <vt:lpstr>Sequential</vt:lpstr>
      <vt:lpstr>Fonctionnelle</vt:lpstr>
      <vt:lpstr>Input</vt:lpstr>
      <vt:lpstr>Dense</vt:lpstr>
      <vt:lpstr>Arguments</vt:lpstr>
      <vt:lpstr>Deep Learning</vt:lpstr>
      <vt:lpstr>Hyperparamètres</vt:lpstr>
      <vt:lpstr>Régularisation</vt:lpstr>
      <vt:lpstr>Régularisation L1 et L2</vt:lpstr>
      <vt:lpstr>SGD</vt:lpstr>
      <vt:lpstr>Pooling</vt:lpstr>
      <vt:lpstr>Convolution</vt:lpstr>
      <vt:lpstr>Convolution</vt:lpstr>
      <vt:lpstr>Convolution 2d et Hyperparamètres</vt:lpstr>
      <vt:lpstr>Exemple de convolution</vt:lpstr>
      <vt:lpstr>Filtre par convolution</vt:lpstr>
      <vt:lpstr>Convolution et Pooling</vt:lpstr>
      <vt:lpstr>Réseaux convolutifs</vt:lpstr>
      <vt:lpstr>Conv1d, Conv2d, Conv3d</vt:lpstr>
      <vt:lpstr>CNN</vt:lpstr>
      <vt:lpstr>Relu</vt:lpstr>
      <vt:lpstr>Activation</vt:lpstr>
      <vt:lpstr>Flatten</vt:lpstr>
      <vt:lpstr>Normalisation Keras</vt:lpstr>
      <vt:lpstr>MNIST</vt:lpstr>
      <vt:lpstr>CNN + Relu + Pooling</vt:lpstr>
      <vt:lpstr>Deep Network</vt:lpstr>
      <vt:lpstr>Exemple CNN</vt:lpstr>
      <vt:lpstr>ZeroPadding</vt:lpstr>
      <vt:lpstr>Cropping</vt:lpstr>
      <vt:lpstr>Modèles pré-entrainés</vt:lpstr>
      <vt:lpstr>Augmenter le jeux de données</vt:lpstr>
      <vt:lpstr>Early Stopping</vt:lpstr>
      <vt:lpstr>Keras Custom Layer</vt:lpstr>
      <vt:lpstr>ResNet</vt:lpstr>
      <vt:lpstr>Présentation PowerPoint</vt:lpstr>
      <vt:lpstr>Nochi</vt:lpstr>
      <vt:lpstr>ConvLSTM</vt:lpstr>
      <vt:lpstr>CRNN</vt:lpstr>
      <vt:lpstr>TimeDistributed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user64</cp:lastModifiedBy>
  <cp:revision>526</cp:revision>
  <dcterms:created xsi:type="dcterms:W3CDTF">2000-04-10T19:33:12Z</dcterms:created>
  <dcterms:modified xsi:type="dcterms:W3CDTF">2019-07-01T13:09:26Z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